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2" r:id="rId3"/>
    <p:sldId id="264" r:id="rId4"/>
    <p:sldId id="263" r:id="rId5"/>
    <p:sldId id="259" r:id="rId6"/>
    <p:sldId id="261" r:id="rId7"/>
    <p:sldId id="267" r:id="rId8"/>
    <p:sldId id="273" r:id="rId9"/>
    <p:sldId id="265" r:id="rId10"/>
    <p:sldId id="268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C02B"/>
    <a:srgbClr val="FFFF66"/>
    <a:srgbClr val="D5C5F3"/>
    <a:srgbClr val="A19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90" autoAdjust="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7B552-B62D-43D7-A7DC-7817D523AF94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876EA-2A41-4CC9-AAB1-97DE2294C2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747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876EA-2A41-4CC9-AAB1-97DE2294C23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822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BD-9889-486F-8A95-2C02C303DBE5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EB831B8-7285-4C04-B2E2-1612DAFD7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711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BD-9889-486F-8A95-2C02C303DBE5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831B8-7285-4C04-B2E2-1612DAFD7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11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BD-9889-486F-8A95-2C02C303DBE5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831B8-7285-4C04-B2E2-1612DAFD7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46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BD-9889-486F-8A95-2C02C303DBE5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831B8-7285-4C04-B2E2-1612DAFD7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204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1C7AEBD-9889-486F-8A95-2C02C303DBE5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EB831B8-7285-4C04-B2E2-1612DAFD7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07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BD-9889-486F-8A95-2C02C303DBE5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831B8-7285-4C04-B2E2-1612DAFD7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801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BD-9889-486F-8A95-2C02C303DBE5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831B8-7285-4C04-B2E2-1612DAFD7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674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BD-9889-486F-8A95-2C02C303DBE5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831B8-7285-4C04-B2E2-1612DAFD7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91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BD-9889-486F-8A95-2C02C303DBE5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831B8-7285-4C04-B2E2-1612DAFD7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33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BD-9889-486F-8A95-2C02C303DBE5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831B8-7285-4C04-B2E2-1612DAFD7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672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7AEBD-9889-486F-8A95-2C02C303DBE5}" type="datetimeFigureOut">
              <a:rPr lang="en-US" smtClean="0"/>
              <a:t>5/4/2019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831B8-7285-4C04-B2E2-1612DAFD7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060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1C7AEBD-9889-486F-8A95-2C02C303DBE5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EB831B8-7285-4C04-B2E2-1612DAFD78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18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7A0A-DF6A-4B8E-8C93-70071E188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766" y="1182433"/>
            <a:ext cx="9902386" cy="3440509"/>
          </a:xfrm>
        </p:spPr>
        <p:txBody>
          <a:bodyPr/>
          <a:lstStyle/>
          <a:p>
            <a:r>
              <a:rPr lang="en-US" sz="6000" dirty="0"/>
              <a:t>6 school districts have gone on strike in the last 3 years.  </a:t>
            </a:r>
            <a:br>
              <a:rPr lang="en-US" sz="6000" dirty="0"/>
            </a:br>
            <a:r>
              <a:rPr lang="en-US" sz="6000" dirty="0"/>
              <a:t>Is there any correlation?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B2542F-7147-46D5-9A18-6BE1D7220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8316748" cy="158247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45A46E-5E6C-438D-8A7B-D50C843A5F08}"/>
              </a:ext>
            </a:extLst>
          </p:cNvPr>
          <p:cNvSpPr txBox="1"/>
          <p:nvPr/>
        </p:nvSpPr>
        <p:spPr>
          <a:xfrm>
            <a:off x="808965" y="4468031"/>
            <a:ext cx="83350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A Data-Driven Investigation</a:t>
            </a:r>
          </a:p>
          <a:p>
            <a:endParaRPr lang="en-US" sz="3200" dirty="0"/>
          </a:p>
          <a:p>
            <a:r>
              <a:rPr lang="en-US" sz="3200" dirty="0"/>
              <a:t>Contributors:  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Emily Todd, </a:t>
            </a:r>
          </a:p>
          <a:p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Prashant Ganorkar &amp; Michelle Cascio</a:t>
            </a:r>
          </a:p>
        </p:txBody>
      </p:sp>
    </p:spTree>
    <p:extLst>
      <p:ext uri="{BB962C8B-B14F-4D97-AF65-F5344CB8AC3E}">
        <p14:creationId xmlns:p14="http://schemas.microsoft.com/office/powerpoint/2010/main" val="1367585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0C512-DD20-4EA6-89A9-37ED8B79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metrics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E5275-21C3-4E21-8797-686EC9055D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9047" y="2017336"/>
            <a:ext cx="5486400" cy="45060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u="sng" dirty="0"/>
              <a:t>STUDENT TO TEACHER RATIO</a:t>
            </a:r>
          </a:p>
          <a:p>
            <a:r>
              <a:rPr lang="en-US" sz="2400" dirty="0"/>
              <a:t>Student : Teacher ratio is very high in both Oakland (20:1) and Los Angeles (23:1).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Student : Teacher ratio is very low in Jersey City (12:1).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National Average is 16:1. The other three district ratios had a low variance to national average.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245C8-6CD7-407D-9AC3-359345CA8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017336"/>
            <a:ext cx="5235018" cy="41548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u="sng" dirty="0"/>
              <a:t>HIGH-NEEDS STUDENTS</a:t>
            </a:r>
          </a:p>
          <a:p>
            <a:r>
              <a:rPr lang="en-US" sz="2400" dirty="0"/>
              <a:t>Jersey City (9%) and Tacoma (9.6%) both have a smaller percentage of English Language Learners compared to the other 4 districts and the national average (12%).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Detroit (17%) has a higher percentage of Individualized Educations Plans (IEPs) compared to the other 5 districts (13 – 14%) and the national average (13.7%).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EF754-1B73-4752-8F0A-315BC0095A29}"/>
              </a:ext>
            </a:extLst>
          </p:cNvPr>
          <p:cNvSpPr/>
          <p:nvPr/>
        </p:nvSpPr>
        <p:spPr>
          <a:xfrm>
            <a:off x="509047" y="1923068"/>
            <a:ext cx="5486400" cy="42491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7058D-D128-4064-AC4F-8F910A414C91}"/>
              </a:ext>
            </a:extLst>
          </p:cNvPr>
          <p:cNvSpPr/>
          <p:nvPr/>
        </p:nvSpPr>
        <p:spPr>
          <a:xfrm>
            <a:off x="6096000" y="1923068"/>
            <a:ext cx="5376421" cy="42491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40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42CF-BF47-4DAC-94D5-0D75921A8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229" y="107355"/>
            <a:ext cx="10058400" cy="1136035"/>
          </a:xfrm>
        </p:spPr>
        <p:txBody>
          <a:bodyPr/>
          <a:lstStyle/>
          <a:p>
            <a:r>
              <a:rPr lang="en-US" dirty="0"/>
              <a:t>District Funding $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13B98-1778-41CE-856E-01EDDAA38A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7123" y="1285963"/>
            <a:ext cx="5018023" cy="3290875"/>
          </a:xfrm>
          <a:ln>
            <a:solidFill>
              <a:srgbClr val="FF000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/>
              <a:t>Funding sources: </a:t>
            </a:r>
          </a:p>
          <a:p>
            <a:pPr lvl="1"/>
            <a:r>
              <a:rPr lang="en-US" dirty="0"/>
              <a:t>~50% State, ~40% Local &amp; ~10% Federal.</a:t>
            </a:r>
          </a:p>
          <a:p>
            <a:pPr lvl="2"/>
            <a:r>
              <a:rPr lang="en-US" dirty="0"/>
              <a:t>Exception: Jersey city(76%) &amp; LA(62%) is from state</a:t>
            </a:r>
          </a:p>
          <a:p>
            <a:r>
              <a:rPr lang="en-US" dirty="0"/>
              <a:t>Comparison: </a:t>
            </a:r>
          </a:p>
          <a:p>
            <a:pPr lvl="1"/>
            <a:r>
              <a:rPr lang="en-US" dirty="0"/>
              <a:t>Five out of six districts funding/ pupil similar to national average of $13K</a:t>
            </a:r>
          </a:p>
          <a:p>
            <a:pPr lvl="2"/>
            <a:r>
              <a:rPr lang="en-US" dirty="0"/>
              <a:t>Jersey city gets double the national average</a:t>
            </a:r>
          </a:p>
          <a:p>
            <a:r>
              <a:rPr lang="en-US" dirty="0"/>
              <a:t>Spread: </a:t>
            </a:r>
          </a:p>
          <a:p>
            <a:pPr lvl="1"/>
            <a:r>
              <a:rPr lang="en-US" dirty="0"/>
              <a:t>Higher Std deviation comes from state funding (~$1700)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9B8AA-E76B-4A9A-AA46-A96CF7E5E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8725" y="1510422"/>
            <a:ext cx="5132881" cy="2715142"/>
          </a:xfrm>
          <a:ln>
            <a:solidFill>
              <a:srgbClr val="FF000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/>
              <a:t>Jersey city, NJ seems to be an outlier. </a:t>
            </a:r>
          </a:p>
          <a:p>
            <a:pPr lvl="1"/>
            <a:r>
              <a:rPr lang="en-US" dirty="0"/>
              <a:t>Funding is significantly higher with low ELL</a:t>
            </a:r>
          </a:p>
          <a:p>
            <a:pPr lvl="1"/>
            <a:r>
              <a:rPr lang="en-US" dirty="0"/>
              <a:t>Why would NJ teacher strike? </a:t>
            </a:r>
          </a:p>
          <a:p>
            <a:pPr lvl="2"/>
            <a:r>
              <a:rPr lang="en-US" dirty="0"/>
              <a:t>May be funding is not proportional to teachers salaries?</a:t>
            </a:r>
          </a:p>
          <a:p>
            <a:r>
              <a:rPr lang="en-US" dirty="0"/>
              <a:t>Is higher % of ELL/Special education causes higher work load which contributes to teaches dissatisfaction?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C1D79-9C4F-4E0A-9141-36631D618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3062" y="212876"/>
            <a:ext cx="1795752" cy="1136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A8336B-2AC0-46FD-A60F-C3344D99C988}"/>
              </a:ext>
            </a:extLst>
          </p:cNvPr>
          <p:cNvSpPr txBox="1"/>
          <p:nvPr/>
        </p:nvSpPr>
        <p:spPr>
          <a:xfrm>
            <a:off x="264349" y="4619411"/>
            <a:ext cx="114372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Takeaways: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Districts which went on strike are funded close to or above the national average.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funding is spent varies by district: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Higher funding does not imply higher salaries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Salaries seems to be a small portion of the funding based on teacher to student ratio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Are teachers striking due to low salaries and/or working conditions?</a:t>
            </a:r>
          </a:p>
          <a:p>
            <a:pPr lvl="1"/>
            <a:r>
              <a:rPr lang="en-US" dirty="0"/>
              <a:t>                                                                                                            Stay tuned more to come – Final project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A62A1F7-AC3B-4EB0-995F-26BF81EDD295}"/>
              </a:ext>
            </a:extLst>
          </p:cNvPr>
          <p:cNvSpPr/>
          <p:nvPr/>
        </p:nvSpPr>
        <p:spPr>
          <a:xfrm>
            <a:off x="5920665" y="2689495"/>
            <a:ext cx="498661" cy="159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816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0C512-DD20-4EA6-89A9-37ED8B799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10" y="0"/>
            <a:ext cx="10058400" cy="1310326"/>
          </a:xfrm>
        </p:spPr>
        <p:txBody>
          <a:bodyPr/>
          <a:lstStyle/>
          <a:p>
            <a:pPr algn="ctr"/>
            <a:r>
              <a:rPr lang="en-US" dirty="0"/>
              <a:t>TEST SCORES findings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EF754-1B73-4752-8F0A-315BC0095A29}"/>
              </a:ext>
            </a:extLst>
          </p:cNvPr>
          <p:cNvSpPr/>
          <p:nvPr/>
        </p:nvSpPr>
        <p:spPr>
          <a:xfrm>
            <a:off x="509047" y="1150071"/>
            <a:ext cx="10605155" cy="54606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6ECF35-B967-422E-8D1F-F18675BE4603}"/>
              </a:ext>
            </a:extLst>
          </p:cNvPr>
          <p:cNvSpPr txBox="1"/>
          <p:nvPr/>
        </p:nvSpPr>
        <p:spPr>
          <a:xfrm>
            <a:off x="584462" y="1150072"/>
            <a:ext cx="10213848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5 of the 6 districts are in states that have adopted the PARCC or SBAC.  These tests are aligned to Common-Core standards (a rigorous set of national standards).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percent of students from Denver Public School District who tested at proficient or above on state testing was far fewer than the national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D6E781-6929-4A28-8B6B-5446845C00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86" r="14485" b="12165"/>
          <a:stretch/>
        </p:blipFill>
        <p:spPr>
          <a:xfrm>
            <a:off x="8832916" y="247321"/>
            <a:ext cx="2828041" cy="815683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3759DE9-FA14-4EEF-8F4B-41C3A64CA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39727"/>
              </p:ext>
            </p:extLst>
          </p:nvPr>
        </p:nvGraphicFramePr>
        <p:xfrm>
          <a:off x="2603893" y="3278791"/>
          <a:ext cx="6984214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916">
                  <a:extLst>
                    <a:ext uri="{9D8B030D-6E8A-4147-A177-3AD203B41FA5}">
                      <a16:colId xmlns:a16="http://schemas.microsoft.com/office/drawing/2014/main" val="2887920210"/>
                    </a:ext>
                  </a:extLst>
                </a:gridCol>
                <a:gridCol w="2337149">
                  <a:extLst>
                    <a:ext uri="{9D8B030D-6E8A-4147-A177-3AD203B41FA5}">
                      <a16:colId xmlns:a16="http://schemas.microsoft.com/office/drawing/2014/main" val="2931378748"/>
                    </a:ext>
                  </a:extLst>
                </a:gridCol>
                <a:gridCol w="2337149">
                  <a:extLst>
                    <a:ext uri="{9D8B030D-6E8A-4147-A177-3AD203B41FA5}">
                      <a16:colId xmlns:a16="http://schemas.microsoft.com/office/drawing/2014/main" val="4259383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District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English Language Arts (ELA)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Math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507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Denver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39.2%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39.5%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28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Detroit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15.4%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10.9%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522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Oakland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32.5%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26.2%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950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Jersey City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44.2%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29.6%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637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Los Angeles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40.9%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30.7%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293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Tacoma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48.7%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39.7%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23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(National)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36%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570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40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D0FA-46A1-43DE-ACF6-20DDAEE0A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BEDB06-D0A4-4986-B207-653F694B0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726" y="2093976"/>
            <a:ext cx="10058400" cy="40507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Can we predict which school districts will strike next?</a:t>
            </a:r>
          </a:p>
          <a:p>
            <a:pPr marL="274320" lvl="1" indent="0">
              <a:buNone/>
            </a:pPr>
            <a:endParaRPr lang="en-US" sz="5400" dirty="0"/>
          </a:p>
          <a:p>
            <a:pPr lvl="1"/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39240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52468-4E04-4B79-8F8D-44BB1A2C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2710300" cy="1609344"/>
          </a:xfrm>
        </p:spPr>
        <p:txBody>
          <a:bodyPr/>
          <a:lstStyle/>
          <a:p>
            <a:r>
              <a:rPr lang="en-US" dirty="0"/>
              <a:t>6 School districts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81E5C-4FA1-413A-A6CB-85F51198B1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dirty="0"/>
              <a:t>Denver</a:t>
            </a:r>
          </a:p>
          <a:p>
            <a:r>
              <a:rPr lang="en-US" sz="3200" dirty="0"/>
              <a:t>Detroit</a:t>
            </a:r>
          </a:p>
          <a:p>
            <a:r>
              <a:rPr lang="en-US" sz="3200" dirty="0"/>
              <a:t>Jersey City</a:t>
            </a:r>
          </a:p>
          <a:p>
            <a:r>
              <a:rPr lang="en-US" sz="3200" dirty="0"/>
              <a:t>Los Angeles</a:t>
            </a:r>
          </a:p>
          <a:p>
            <a:r>
              <a:rPr lang="en-US" sz="3200" dirty="0"/>
              <a:t>Oakland</a:t>
            </a:r>
          </a:p>
          <a:p>
            <a:r>
              <a:rPr lang="en-US" sz="3200" dirty="0"/>
              <a:t>Tacoma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2BD67-0BC3-4E69-80FC-02DD85AB8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77733" y="2194560"/>
            <a:ext cx="6641372" cy="3885227"/>
          </a:xfrm>
        </p:spPr>
        <p:txBody>
          <a:bodyPr>
            <a:noAutofit/>
          </a:bodyPr>
          <a:lstStyle/>
          <a:p>
            <a:r>
              <a:rPr lang="en-US" sz="3200" dirty="0"/>
              <a:t>% of English Language Learners</a:t>
            </a:r>
          </a:p>
          <a:p>
            <a:r>
              <a:rPr lang="en-US" sz="3200" dirty="0"/>
              <a:t>% of Students in Special Education</a:t>
            </a:r>
          </a:p>
          <a:p>
            <a:r>
              <a:rPr lang="en-US" sz="3200" dirty="0"/>
              <a:t>Student: Teacher Ratio</a:t>
            </a:r>
          </a:p>
          <a:p>
            <a:r>
              <a:rPr lang="en-US" sz="3200" dirty="0"/>
              <a:t>Per Pupil Funding  </a:t>
            </a:r>
          </a:p>
          <a:p>
            <a:r>
              <a:rPr lang="en-US" sz="3200" dirty="0"/>
              <a:t>Source of Funding</a:t>
            </a:r>
          </a:p>
          <a:p>
            <a:r>
              <a:rPr lang="en-US" sz="3200" dirty="0"/>
              <a:t>State Test Scores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6769B4-47A3-47CF-A109-92701747FA5C}"/>
              </a:ext>
            </a:extLst>
          </p:cNvPr>
          <p:cNvSpPr txBox="1">
            <a:spLocks/>
          </p:cNvSpPr>
          <p:nvPr/>
        </p:nvSpPr>
        <p:spPr>
          <a:xfrm>
            <a:off x="4615897" y="484632"/>
            <a:ext cx="5942123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Measured against 6 variables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F50A64-42F8-4825-BDEF-6014A62DBD7E}"/>
              </a:ext>
            </a:extLst>
          </p:cNvPr>
          <p:cNvSpPr/>
          <p:nvPr/>
        </p:nvSpPr>
        <p:spPr>
          <a:xfrm>
            <a:off x="707010" y="282804"/>
            <a:ext cx="3450211" cy="5889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E13A34-BA15-4E33-A741-F5A7445FCDAD}"/>
              </a:ext>
            </a:extLst>
          </p:cNvPr>
          <p:cNvSpPr/>
          <p:nvPr/>
        </p:nvSpPr>
        <p:spPr>
          <a:xfrm>
            <a:off x="4357991" y="282804"/>
            <a:ext cx="6761114" cy="5889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174F8F-E5DA-4F77-B2CD-8AAF9FE5A5CE}"/>
              </a:ext>
            </a:extLst>
          </p:cNvPr>
          <p:cNvSpPr txBox="1"/>
          <p:nvPr/>
        </p:nvSpPr>
        <p:spPr>
          <a:xfrm>
            <a:off x="699892" y="6272784"/>
            <a:ext cx="345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Bureau of Labor Statistics</a:t>
            </a:r>
          </a:p>
        </p:txBody>
      </p:sp>
    </p:spTree>
    <p:extLst>
      <p:ext uri="{BB962C8B-B14F-4D97-AF65-F5344CB8AC3E}">
        <p14:creationId xmlns:p14="http://schemas.microsoft.com/office/powerpoint/2010/main" val="4113972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EB763-9EF8-411D-9762-5B4FB0644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95" y="1873546"/>
            <a:ext cx="4754880" cy="41624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800" dirty="0"/>
              <a:t>NCES: National Center for Education Statistics</a:t>
            </a:r>
          </a:p>
          <a:p>
            <a:endParaRPr lang="en-US" sz="2800" dirty="0"/>
          </a:p>
          <a:p>
            <a:r>
              <a:rPr lang="en-US" sz="2800" dirty="0"/>
              <a:t>Searchable database called: </a:t>
            </a:r>
          </a:p>
          <a:p>
            <a:pPr marL="0" indent="0">
              <a:buNone/>
            </a:pPr>
            <a:r>
              <a:rPr lang="en-US" sz="2800" dirty="0"/>
              <a:t>Elementary and Secondary Information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AACED-BDB4-49F2-AB87-C88C72E87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874" y="1873546"/>
            <a:ext cx="4754880" cy="4040871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Latest data reported is 2017</a:t>
            </a:r>
          </a:p>
          <a:p>
            <a:endParaRPr lang="en-US" sz="2800" dirty="0"/>
          </a:p>
          <a:p>
            <a:r>
              <a:rPr lang="en-US" sz="2800" dirty="0"/>
              <a:t>National average had to be calculated from the data given for each state.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Denver did not report data on % of IEPs.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8D7715-1759-4308-BF13-D0FDF84A440B}"/>
              </a:ext>
            </a:extLst>
          </p:cNvPr>
          <p:cNvSpPr txBox="1">
            <a:spLocks/>
          </p:cNvSpPr>
          <p:nvPr/>
        </p:nvSpPr>
        <p:spPr>
          <a:xfrm>
            <a:off x="7042826" y="414982"/>
            <a:ext cx="3995928" cy="1458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In-class Metrics </a:t>
            </a:r>
          </a:p>
          <a:p>
            <a:pPr algn="ctr"/>
            <a:r>
              <a:rPr lang="en-US" dirty="0"/>
              <a:t>Issues: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C3D893-0383-4038-8907-94C5EB65E5C8}"/>
              </a:ext>
            </a:extLst>
          </p:cNvPr>
          <p:cNvSpPr txBox="1">
            <a:spLocks/>
          </p:cNvSpPr>
          <p:nvPr/>
        </p:nvSpPr>
        <p:spPr>
          <a:xfrm>
            <a:off x="761871" y="414981"/>
            <a:ext cx="3995928" cy="1458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In-class Metrics Data Collection: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515032-5ECD-4F59-9DA4-DD8965D512A4}"/>
              </a:ext>
            </a:extLst>
          </p:cNvPr>
          <p:cNvSpPr/>
          <p:nvPr/>
        </p:nvSpPr>
        <p:spPr>
          <a:xfrm>
            <a:off x="262647" y="414981"/>
            <a:ext cx="5645480" cy="5781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BA1C11-9CD3-45DB-90C8-ED41274FF1EA}"/>
              </a:ext>
            </a:extLst>
          </p:cNvPr>
          <p:cNvSpPr/>
          <p:nvPr/>
        </p:nvSpPr>
        <p:spPr>
          <a:xfrm>
            <a:off x="6167336" y="414981"/>
            <a:ext cx="5476673" cy="5781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27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13B98-1778-41CE-856E-01EDDAA38A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Able to find data on funding per pupil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NCES: National Center for Education Statistics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Searchable database called: </a:t>
            </a:r>
          </a:p>
          <a:p>
            <a:pPr marL="0" indent="0">
              <a:buNone/>
            </a:pPr>
            <a:r>
              <a:rPr lang="en-US" sz="2800" dirty="0"/>
              <a:t>Elementary and Secondary Information System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9B8AA-E76B-4A9A-AA46-A96CF7E5E5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Latest data reported is 2015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Detroit Public School District did not report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F25D4E-3F92-420F-86C9-A700E3875380}"/>
              </a:ext>
            </a:extLst>
          </p:cNvPr>
          <p:cNvSpPr txBox="1">
            <a:spLocks/>
          </p:cNvSpPr>
          <p:nvPr/>
        </p:nvSpPr>
        <p:spPr>
          <a:xfrm>
            <a:off x="6635496" y="414982"/>
            <a:ext cx="4403258" cy="1458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DISTRICT Funding  Issues: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484B0B-4250-4293-ACDD-E4D14998FDE2}"/>
              </a:ext>
            </a:extLst>
          </p:cNvPr>
          <p:cNvSpPr txBox="1">
            <a:spLocks/>
          </p:cNvSpPr>
          <p:nvPr/>
        </p:nvSpPr>
        <p:spPr>
          <a:xfrm>
            <a:off x="1280809" y="414981"/>
            <a:ext cx="3995928" cy="1458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DISTRICT Funding data collection: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20A80B-73E4-42CE-81A4-B91D561BCFE9}"/>
              </a:ext>
            </a:extLst>
          </p:cNvPr>
          <p:cNvSpPr/>
          <p:nvPr/>
        </p:nvSpPr>
        <p:spPr>
          <a:xfrm>
            <a:off x="661481" y="291830"/>
            <a:ext cx="5434519" cy="58803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04A938-F183-4C31-80A1-FE424D8AB6CB}"/>
              </a:ext>
            </a:extLst>
          </p:cNvPr>
          <p:cNvSpPr/>
          <p:nvPr/>
        </p:nvSpPr>
        <p:spPr>
          <a:xfrm>
            <a:off x="6364224" y="291830"/>
            <a:ext cx="4832312" cy="60019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68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B2A06-FBCF-4E68-B3F2-AE43ECF86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992" y="2898843"/>
            <a:ext cx="3652792" cy="3646375"/>
          </a:xfrm>
        </p:spPr>
        <p:txBody>
          <a:bodyPr>
            <a:normAutofit/>
          </a:bodyPr>
          <a:lstStyle/>
          <a:p>
            <a:br>
              <a:rPr lang="en-US" dirty="0"/>
            </a:br>
            <a:br>
              <a:rPr lang="en-US" dirty="0"/>
            </a:b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A57141-3796-4C89-992B-CC29CE8412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2" t="19462" r="34395" b="7066"/>
          <a:stretch/>
        </p:blipFill>
        <p:spPr>
          <a:xfrm>
            <a:off x="77821" y="80954"/>
            <a:ext cx="6953873" cy="63605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1A909-0ADE-4C60-9E5D-C188D4890E38}"/>
              </a:ext>
            </a:extLst>
          </p:cNvPr>
          <p:cNvSpPr txBox="1"/>
          <p:nvPr/>
        </p:nvSpPr>
        <p:spPr>
          <a:xfrm>
            <a:off x="7179013" y="1118101"/>
            <a:ext cx="458172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States give different performance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National data is only offered for grades 4 and 8 every other year:  2015,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Data is inconsistently per district (over the last 3 years)</a:t>
            </a:r>
          </a:p>
          <a:p>
            <a:r>
              <a:rPr lang="en-US" sz="24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Averages had to be manually aggregated in separate files for each district.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780554-D569-428F-9C6E-60F110C996F7}"/>
              </a:ext>
            </a:extLst>
          </p:cNvPr>
          <p:cNvSpPr txBox="1">
            <a:spLocks/>
          </p:cNvSpPr>
          <p:nvPr/>
        </p:nvSpPr>
        <p:spPr>
          <a:xfrm>
            <a:off x="7179013" y="165954"/>
            <a:ext cx="4717915" cy="1458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 Data Issues:</a:t>
            </a:r>
          </a:p>
        </p:txBody>
      </p:sp>
    </p:spTree>
    <p:extLst>
      <p:ext uri="{BB962C8B-B14F-4D97-AF65-F5344CB8AC3E}">
        <p14:creationId xmlns:p14="http://schemas.microsoft.com/office/powerpoint/2010/main" val="2399909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463D8-962A-48D6-9CC5-4290686C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00" y="126460"/>
            <a:ext cx="11265031" cy="1685414"/>
          </a:xfrm>
        </p:spPr>
        <p:txBody>
          <a:bodyPr>
            <a:normAutofit/>
          </a:bodyPr>
          <a:lstStyle/>
          <a:p>
            <a:r>
              <a:rPr lang="en-US" sz="4400" dirty="0"/>
              <a:t>What testing measures are used in states where teachers have gone on strike (since 2015)?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43A0800-5278-4EC3-A6B4-E0C9DF33DE98}"/>
              </a:ext>
            </a:extLst>
          </p:cNvPr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88164104"/>
              </p:ext>
            </p:extLst>
          </p:nvPr>
        </p:nvGraphicFramePr>
        <p:xfrm>
          <a:off x="447472" y="1569631"/>
          <a:ext cx="11500650" cy="4585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0858">
                  <a:extLst>
                    <a:ext uri="{9D8B030D-6E8A-4147-A177-3AD203B41FA5}">
                      <a16:colId xmlns:a16="http://schemas.microsoft.com/office/drawing/2014/main" val="2003088268"/>
                    </a:ext>
                  </a:extLst>
                </a:gridCol>
                <a:gridCol w="1762540">
                  <a:extLst>
                    <a:ext uri="{9D8B030D-6E8A-4147-A177-3AD203B41FA5}">
                      <a16:colId xmlns:a16="http://schemas.microsoft.com/office/drawing/2014/main" val="3721479961"/>
                    </a:ext>
                  </a:extLst>
                </a:gridCol>
                <a:gridCol w="1662232">
                  <a:extLst>
                    <a:ext uri="{9D8B030D-6E8A-4147-A177-3AD203B41FA5}">
                      <a16:colId xmlns:a16="http://schemas.microsoft.com/office/drawing/2014/main" val="1270806083"/>
                    </a:ext>
                  </a:extLst>
                </a:gridCol>
                <a:gridCol w="1576254">
                  <a:extLst>
                    <a:ext uri="{9D8B030D-6E8A-4147-A177-3AD203B41FA5}">
                      <a16:colId xmlns:a16="http://schemas.microsoft.com/office/drawing/2014/main" val="4022539682"/>
                    </a:ext>
                  </a:extLst>
                </a:gridCol>
                <a:gridCol w="1418629">
                  <a:extLst>
                    <a:ext uri="{9D8B030D-6E8A-4147-A177-3AD203B41FA5}">
                      <a16:colId xmlns:a16="http://schemas.microsoft.com/office/drawing/2014/main" val="1587287059"/>
                    </a:ext>
                  </a:extLst>
                </a:gridCol>
                <a:gridCol w="1604914">
                  <a:extLst>
                    <a:ext uri="{9D8B030D-6E8A-4147-A177-3AD203B41FA5}">
                      <a16:colId xmlns:a16="http://schemas.microsoft.com/office/drawing/2014/main" val="888437026"/>
                    </a:ext>
                  </a:extLst>
                </a:gridCol>
                <a:gridCol w="1705223">
                  <a:extLst>
                    <a:ext uri="{9D8B030D-6E8A-4147-A177-3AD203B41FA5}">
                      <a16:colId xmlns:a16="http://schemas.microsoft.com/office/drawing/2014/main" val="273145498"/>
                    </a:ext>
                  </a:extLst>
                </a:gridCol>
              </a:tblGrid>
              <a:tr h="775209">
                <a:tc>
                  <a:txBody>
                    <a:bodyPr/>
                    <a:lstStyle/>
                    <a:p>
                      <a:r>
                        <a:rPr lang="en-US" sz="1800" dirty="0"/>
                        <a:t>School</a:t>
                      </a:r>
                    </a:p>
                    <a:p>
                      <a:r>
                        <a:rPr lang="en-US" sz="1800" dirty="0"/>
                        <a:t>Year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Grade</a:t>
                      </a:r>
                    </a:p>
                    <a:p>
                      <a:r>
                        <a:rPr lang="en-US" sz="1800" dirty="0"/>
                        <a:t>Level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CA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NJ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WA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544423"/>
                  </a:ext>
                </a:extLst>
              </a:tr>
              <a:tr h="333858">
                <a:tc>
                  <a:txBody>
                    <a:bodyPr/>
                    <a:lstStyle/>
                    <a:p>
                      <a:r>
                        <a:rPr lang="en-US" sz="2000" dirty="0"/>
                        <a:t>2014-2015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4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Grades 3-8</a:t>
                      </a:r>
                    </a:p>
                    <a:p>
                      <a:endParaRPr lang="en-US" sz="14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4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SBAC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PARCC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66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MSTEP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PARCC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66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SBAC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583278"/>
                  </a:ext>
                </a:extLst>
              </a:tr>
              <a:tr h="435294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High School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  <a:alpha val="5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SBAC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PARCC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MSTEP</a:t>
                      </a:r>
                    </a:p>
                    <a:p>
                      <a:endParaRPr lang="en-US" sz="12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PARCC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SBAC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564751"/>
                  </a:ext>
                </a:extLst>
              </a:tr>
              <a:tr h="489340">
                <a:tc>
                  <a:txBody>
                    <a:bodyPr/>
                    <a:lstStyle/>
                    <a:p>
                      <a:r>
                        <a:rPr lang="en-US" sz="2000" dirty="0"/>
                        <a:t>2015-2016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Grades 3-8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SBAC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PARCC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MSTEP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PARCC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SBAC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208036"/>
                  </a:ext>
                </a:extLst>
              </a:tr>
              <a:tr h="497363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High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SBAC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PARCC, </a:t>
                      </a:r>
                    </a:p>
                    <a:p>
                      <a:r>
                        <a:rPr lang="en-US" sz="1200" dirty="0">
                          <a:highlight>
                            <a:srgbClr val="C0C0C0"/>
                          </a:highlight>
                        </a:rPr>
                        <a:t>PSAT, ACT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MSTEP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PARCC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SBAC  (math),</a:t>
                      </a:r>
                    </a:p>
                    <a:p>
                      <a:r>
                        <a:rPr lang="en-US" sz="1200" dirty="0">
                          <a:highlight>
                            <a:srgbClr val="F5C02B"/>
                          </a:highlight>
                        </a:rPr>
                        <a:t>HSPE (ELA)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566233"/>
                  </a:ext>
                </a:extLst>
              </a:tr>
              <a:tr h="435294">
                <a:tc>
                  <a:txBody>
                    <a:bodyPr/>
                    <a:lstStyle/>
                    <a:p>
                      <a:r>
                        <a:rPr lang="en-US" sz="2000" dirty="0"/>
                        <a:t>2016-2017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Grades 3-8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SBAC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PARCC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MSTEP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PARCC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SBAC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037708"/>
                  </a:ext>
                </a:extLst>
              </a:tr>
              <a:tr h="435294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High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SBAC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PARCC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MSTEP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PARCC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SBAC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927163"/>
                  </a:ext>
                </a:extLst>
              </a:tr>
              <a:tr h="476656">
                <a:tc>
                  <a:txBody>
                    <a:bodyPr/>
                    <a:lstStyle/>
                    <a:p>
                      <a:r>
                        <a:rPr lang="en-US" sz="2000" dirty="0"/>
                        <a:t>2017-2018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Grades 3-8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SBAC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ighlight>
                            <a:srgbClr val="F5C02B"/>
                          </a:highlight>
                        </a:rPr>
                        <a:t>CMAS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MSTEP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PARCC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SBAC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98541"/>
                  </a:ext>
                </a:extLst>
              </a:tr>
              <a:tr h="43529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High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SBAC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ighlight>
                            <a:srgbClr val="C0C0C0"/>
                          </a:highlight>
                        </a:rPr>
                        <a:t>PSAT, SAT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MSTEP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PARCC</a:t>
                      </a:r>
                    </a:p>
                  </a:txBody>
                  <a:tcP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SBAC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937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16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3EC171-2FF1-49F7-8AB5-4922E335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" t="62296" r="69508" b="17158"/>
          <a:stretch/>
        </p:blipFill>
        <p:spPr>
          <a:xfrm>
            <a:off x="5211575" y="2177323"/>
            <a:ext cx="3102965" cy="1409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1EC7A6-F91D-4D2E-823F-1BB80FCD80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1" t="40875" r="67173" b="45136"/>
          <a:stretch/>
        </p:blipFill>
        <p:spPr>
          <a:xfrm>
            <a:off x="2333464" y="4422872"/>
            <a:ext cx="2878111" cy="959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E3025E-0700-4EB2-80B9-235F88F113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1" t="50000" r="55369" b="32240"/>
          <a:stretch/>
        </p:blipFill>
        <p:spPr>
          <a:xfrm>
            <a:off x="4749383" y="5382244"/>
            <a:ext cx="3102965" cy="1217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D26E35-3DC7-4EDB-8853-E9BA90D916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1" t="37158" r="55615" b="50000"/>
          <a:stretch/>
        </p:blipFill>
        <p:spPr>
          <a:xfrm>
            <a:off x="2825644" y="605594"/>
            <a:ext cx="2968052" cy="8806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74F2EA-72F6-4945-BC33-8D9EFE3937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7" t="37377" r="44057" b="21967"/>
          <a:stretch/>
        </p:blipFill>
        <p:spPr>
          <a:xfrm>
            <a:off x="8364507" y="484597"/>
            <a:ext cx="3430252" cy="16443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0850AB-0384-44C9-B524-3284541AC03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8" t="39344" r="58133" b="21748"/>
          <a:stretch/>
        </p:blipFill>
        <p:spPr>
          <a:xfrm>
            <a:off x="561883" y="286368"/>
            <a:ext cx="1829110" cy="21487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96D01-4D30-4C2B-8A0A-DE78CA5C9F2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40876" r="61024" b="24152"/>
          <a:stretch/>
        </p:blipFill>
        <p:spPr>
          <a:xfrm>
            <a:off x="10079633" y="4350894"/>
            <a:ext cx="1798820" cy="2398427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C5433BEF-B596-410B-9151-A124360CCC06}"/>
              </a:ext>
            </a:extLst>
          </p:cNvPr>
          <p:cNvSpPr/>
          <p:nvPr/>
        </p:nvSpPr>
        <p:spPr>
          <a:xfrm>
            <a:off x="6096000" y="734518"/>
            <a:ext cx="1968708" cy="37475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297B6B7-B0EA-4F5A-9EC0-BBFBD6694670}"/>
              </a:ext>
            </a:extLst>
          </p:cNvPr>
          <p:cNvSpPr/>
          <p:nvPr/>
        </p:nvSpPr>
        <p:spPr>
          <a:xfrm rot="8821277">
            <a:off x="8362842" y="2612913"/>
            <a:ext cx="1733845" cy="450577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611E039-81FE-46CE-AA0D-D81E33530249}"/>
              </a:ext>
            </a:extLst>
          </p:cNvPr>
          <p:cNvSpPr/>
          <p:nvPr/>
        </p:nvSpPr>
        <p:spPr>
          <a:xfrm rot="7940555">
            <a:off x="3541177" y="3325924"/>
            <a:ext cx="1766138" cy="52095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10F4220-5A8C-412C-9E8F-5817AF219F40}"/>
              </a:ext>
            </a:extLst>
          </p:cNvPr>
          <p:cNvSpPr/>
          <p:nvPr/>
        </p:nvSpPr>
        <p:spPr>
          <a:xfrm rot="21103371">
            <a:off x="8088111" y="4834240"/>
            <a:ext cx="1733845" cy="450577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19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2351-7F53-408F-998C-7EED02ED6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116" y="2332285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hlinkClick r:id="rId2"/>
              </a:rPr>
              <a:t>demo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348444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55B2F-64C3-4C84-8ED0-74385F7CA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606" y="241440"/>
            <a:ext cx="10807235" cy="1110704"/>
          </a:xfrm>
        </p:spPr>
        <p:txBody>
          <a:bodyPr/>
          <a:lstStyle/>
          <a:p>
            <a:r>
              <a:rPr lang="en-US" dirty="0"/>
              <a:t>Challenges Bringing the data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F6632-EC7E-42C1-8A11-4DBE89616E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923" y="1507787"/>
            <a:ext cx="5291847" cy="466441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Create a consistent identifier (a primary key) for the 6 districts because there inherently provided across data sets.</a:t>
            </a:r>
          </a:p>
          <a:p>
            <a:pPr marL="0" indent="0" algn="ctr">
              <a:buNone/>
            </a:pPr>
            <a:r>
              <a:rPr lang="en-US" sz="2400" dirty="0"/>
              <a:t> </a:t>
            </a:r>
          </a:p>
          <a:p>
            <a:pPr marL="0" indent="0" algn="ctr">
              <a:buNone/>
            </a:pPr>
            <a:r>
              <a:rPr lang="en-US" sz="2400" dirty="0"/>
              <a:t>den_co</a:t>
            </a:r>
          </a:p>
          <a:p>
            <a:pPr marL="0" indent="0" algn="ctr">
              <a:buNone/>
            </a:pPr>
            <a:r>
              <a:rPr lang="en-US" sz="2400" dirty="0"/>
              <a:t>det_mi</a:t>
            </a:r>
          </a:p>
          <a:p>
            <a:pPr marL="0" indent="0" algn="ctr">
              <a:buNone/>
            </a:pPr>
            <a:r>
              <a:rPr lang="en-US" sz="2400" dirty="0"/>
              <a:t> oak_ca</a:t>
            </a:r>
          </a:p>
          <a:p>
            <a:pPr marL="0" indent="0" algn="ctr">
              <a:buNone/>
            </a:pPr>
            <a:r>
              <a:rPr lang="en-US" sz="2400" dirty="0"/>
              <a:t> la_ca</a:t>
            </a:r>
          </a:p>
          <a:p>
            <a:pPr marL="0" indent="0" algn="ctr">
              <a:buNone/>
            </a:pPr>
            <a:r>
              <a:rPr lang="en-US" sz="2400" dirty="0"/>
              <a:t>jc_nj</a:t>
            </a:r>
          </a:p>
          <a:p>
            <a:pPr marL="0" indent="0" algn="ctr">
              <a:buNone/>
            </a:pPr>
            <a:r>
              <a:rPr lang="en-US" sz="2400" dirty="0"/>
              <a:t>taco_wa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3D4B74-CCCB-444D-824F-9F8BCD5D7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9" y="1507787"/>
            <a:ext cx="5603131" cy="466441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Building visualizations from data that we couldn’t “see”.</a:t>
            </a:r>
          </a:p>
          <a:p>
            <a:endParaRPr lang="en-US" sz="2400" dirty="0"/>
          </a:p>
          <a:p>
            <a:r>
              <a:rPr lang="en-US" sz="2400" dirty="0"/>
              <a:t>Organizing our JSONified APIs in a way that we can call it as variables.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08E30A-D2DB-40A8-B2A1-1DB5A703D723}"/>
              </a:ext>
            </a:extLst>
          </p:cNvPr>
          <p:cNvSpPr/>
          <p:nvPr/>
        </p:nvSpPr>
        <p:spPr>
          <a:xfrm>
            <a:off x="301557" y="1352144"/>
            <a:ext cx="5710137" cy="50292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996747-647C-4A0B-ADD1-42C373E868D4}"/>
              </a:ext>
            </a:extLst>
          </p:cNvPr>
          <p:cNvSpPr/>
          <p:nvPr/>
        </p:nvSpPr>
        <p:spPr>
          <a:xfrm>
            <a:off x="6096000" y="1352144"/>
            <a:ext cx="5671841" cy="50292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8271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9779</TotalTime>
  <Words>830</Words>
  <Application>Microsoft Office PowerPoint</Application>
  <PresentationFormat>Widescreen</PresentationFormat>
  <Paragraphs>204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Rockwell</vt:lpstr>
      <vt:lpstr>Rockwell Condensed</vt:lpstr>
      <vt:lpstr>Wingdings</vt:lpstr>
      <vt:lpstr>Wood Type</vt:lpstr>
      <vt:lpstr>6 school districts have gone on strike in the last 3 years.   Is there any correlation?</vt:lpstr>
      <vt:lpstr>6 School districts</vt:lpstr>
      <vt:lpstr>PowerPoint Presentation</vt:lpstr>
      <vt:lpstr>PowerPoint Presentation</vt:lpstr>
      <vt:lpstr>  </vt:lpstr>
      <vt:lpstr>What testing measures are used in states where teachers have gone on strike (since 2015)?</vt:lpstr>
      <vt:lpstr>PowerPoint Presentation</vt:lpstr>
      <vt:lpstr>demo</vt:lpstr>
      <vt:lpstr>Challenges Bringing the data Together</vt:lpstr>
      <vt:lpstr>In-class metrics findings</vt:lpstr>
      <vt:lpstr>District Funding $</vt:lpstr>
      <vt:lpstr>TEST SCORES findings</vt:lpstr>
      <vt:lpstr>Path Forward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the Rise in Teacher Strikes?</dc:title>
  <dc:creator>Michelle Cascio</dc:creator>
  <cp:lastModifiedBy>Emily Todd</cp:lastModifiedBy>
  <cp:revision>47</cp:revision>
  <dcterms:created xsi:type="dcterms:W3CDTF">2019-04-20T23:38:43Z</dcterms:created>
  <dcterms:modified xsi:type="dcterms:W3CDTF">2019-05-04T17:08:47Z</dcterms:modified>
</cp:coreProperties>
</file>